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91" r:id="rId6"/>
    <p:sldId id="296" r:id="rId7"/>
    <p:sldId id="295" r:id="rId8"/>
    <p:sldId id="302" r:id="rId9"/>
    <p:sldId id="298" r:id="rId10"/>
    <p:sldId id="297" r:id="rId11"/>
    <p:sldId id="299" r:id="rId12"/>
    <p:sldId id="303" r:id="rId13"/>
    <p:sldId id="304" r:id="rId14"/>
    <p:sldId id="293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074" autoAdjust="0"/>
  </p:normalViewPr>
  <p:slideViewPr>
    <p:cSldViewPr snapToGrid="0">
      <p:cViewPr varScale="1">
        <p:scale>
          <a:sx n="87" d="100"/>
          <a:sy n="87" d="100"/>
        </p:scale>
        <p:origin x="137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572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Vorrei anzitutto ringraziare la società e i presidenti per avermi invitata ad intervenire a conclusione di questa sessione. Proverò a ricambiali intrattenendovi sulle differenze di genere riscontrabili in corso di formazione specialistica chirurgica. Aggiungo subito che, trattandosi di un tema vasto e controverso, ho pensato di concentrarmi solo su alcuni dati, che vi presenterò e a qualche commento su di essi.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9015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Anaao Assomed è un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sindacato di medici e dirigenti sanitari italiani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1168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Lasciatemi concludere, però, con un auspicio: dai dati che abbiamo visto insieme, così come dalla quotidiana </a:t>
            </a:r>
            <a:r>
              <a:rPr lang="it-IT" noProof="0"/>
              <a:t>esperienza di </a:t>
            </a:r>
            <a:r>
              <a:rPr lang="it-IT" noProof="0" dirty="0"/>
              <a:t>tutti noi, emerge piuttosto chiaramente un quadro generale in cui i termini “differenze” e “disparità” appaiono pressoché equivalenti. Auspico che, presto, questa equivalenza semantica rimanga soltanto un ricordo.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170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920" y="725702"/>
            <a:ext cx="7117080" cy="2806369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304297"/>
                </a:solidFill>
              </a:rPr>
              <a:t>FORMAZIONE CHIRURGICA: DIFFERENZE TRA UOMINI E DONNE?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0" y="5244748"/>
            <a:ext cx="6774873" cy="1480247"/>
          </a:xfrm>
        </p:spPr>
        <p:txBody>
          <a:bodyPr>
            <a:normAutofit fontScale="40000" lnSpcReduction="20000"/>
          </a:bodyPr>
          <a:lstStyle/>
          <a:p>
            <a:r>
              <a:rPr lang="it-IT" sz="3800" b="1" dirty="0">
                <a:solidFill>
                  <a:srgbClr val="E79130"/>
                </a:solidFill>
              </a:rPr>
              <a:t>GERMANA g. PERRONE </a:t>
            </a:r>
          </a:p>
          <a:p>
            <a:r>
              <a:rPr lang="it-IT" sz="2500" b="1" dirty="0">
                <a:solidFill>
                  <a:srgbClr val="E79130"/>
                </a:solidFill>
              </a:rPr>
              <a:t>MD, PHD STUDENT, GENERAL SURGERY RESIDENT</a:t>
            </a:r>
          </a:p>
          <a:p>
            <a:r>
              <a:rPr lang="it-IT" sz="2500" b="1" dirty="0" err="1">
                <a:solidFill>
                  <a:srgbClr val="E79130"/>
                </a:solidFill>
              </a:rPr>
              <a:t>Uosd</a:t>
            </a:r>
            <a:r>
              <a:rPr lang="it-IT" sz="2500" b="1" dirty="0">
                <a:solidFill>
                  <a:srgbClr val="E79130"/>
                </a:solidFill>
              </a:rPr>
              <a:t> CHIRURGIA BARIATRICA </a:t>
            </a:r>
          </a:p>
          <a:p>
            <a:r>
              <a:rPr lang="it-IT" sz="2500" b="1" dirty="0">
                <a:solidFill>
                  <a:srgbClr val="E79130"/>
                </a:solidFill>
              </a:rPr>
              <a:t>DU DI CHIRURGIA GENERALE, SPECIALISTICA E ANESTESIOLOGIA</a:t>
            </a:r>
          </a:p>
          <a:p>
            <a:r>
              <a:rPr lang="it-IT" sz="2500" b="1" dirty="0">
                <a:solidFill>
                  <a:srgbClr val="E79130"/>
                </a:solidFill>
              </a:rPr>
              <a:t>AUO POLICLINICO UMBERTO 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020" y="-425913"/>
            <a:ext cx="3363055" cy="18921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-314" t="29007" r="314" b="27980"/>
          <a:stretch/>
        </p:blipFill>
        <p:spPr>
          <a:xfrm>
            <a:off x="7975885" y="179757"/>
            <a:ext cx="4216115" cy="68081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634" y="2859941"/>
            <a:ext cx="2560320" cy="32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46705B-D511-AD48-1A7F-95EB2F1AC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28" y="455191"/>
            <a:ext cx="10134943" cy="56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399" y="758952"/>
            <a:ext cx="4871301" cy="3227514"/>
          </a:xfrm>
        </p:spPr>
        <p:txBody>
          <a:bodyPr/>
          <a:lstStyle/>
          <a:p>
            <a:r>
              <a:rPr lang="it-IT" dirty="0"/>
              <a:t>Grazie dell’attenzione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9DB1FA7-677E-D0C1-CF77-F13622BC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19" y="62917"/>
            <a:ext cx="4105287" cy="583034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35BC226-3942-FD3B-C00C-882E2198C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13" y="192947"/>
            <a:ext cx="6353673" cy="60080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58804A-C763-DB09-F9E2-C7C266012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13" y="821578"/>
            <a:ext cx="6487487" cy="22709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E8709A-927A-7A12-BDFA-A88A6655A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31197"/>
            <a:ext cx="2062271" cy="262680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DDAA78-1AAE-075C-74C0-59B40F73CC38}"/>
              </a:ext>
            </a:extLst>
          </p:cNvPr>
          <p:cNvSpPr txBox="1"/>
          <p:nvPr/>
        </p:nvSpPr>
        <p:spPr>
          <a:xfrm>
            <a:off x="5382237" y="4108509"/>
            <a:ext cx="68097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Il numero delle donne iscritte al primo anno delle scuole di specializzazione in Chirurgia Generale è costantemente aumentato negli ultimi anni, tanto da raggiungere il </a:t>
            </a:r>
            <a:r>
              <a:rPr lang="it-IT" b="1" u="sng" dirty="0"/>
              <a:t>48,3%</a:t>
            </a:r>
            <a:r>
              <a:rPr lang="it-IT" b="1" dirty="0"/>
              <a:t> degli immatricolati nel periodo 2008-2015 (433 su 896). 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AE3E5F0-8D6E-1EA8-E7E3-0F37E3358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2" y="1053193"/>
            <a:ext cx="8438709" cy="10531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A65B270-963E-CB75-D2A3-36A08601F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966" y="1851385"/>
            <a:ext cx="7044480" cy="497139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BDCC98D-ED81-447A-6909-179D86536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36" y="0"/>
            <a:ext cx="2734811" cy="10531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46A6CE4-E69F-8BE1-FECE-4EB46A53D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706" y="183820"/>
            <a:ext cx="8767020" cy="6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4639D0-AF9C-55A4-A184-975C39F4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28" y="0"/>
            <a:ext cx="952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BA383A-A221-33AC-71A4-355F6249E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36246"/>
          </a:xfrm>
          <a:prstGeom prst="rect">
            <a:avLst/>
          </a:prstGeom>
        </p:spPr>
      </p:pic>
      <p:pic>
        <p:nvPicPr>
          <p:cNvPr id="3" name="Immagine 2" descr="Immagine che contiene testo, schermata, numero, Carattere">
            <a:extLst>
              <a:ext uri="{FF2B5EF4-FFF2-40B4-BE49-F238E27FC236}">
                <a16:creationId xmlns:a16="http://schemas.microsoft.com/office/drawing/2014/main" id="{4688819F-3F68-B44C-5405-B59355490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265"/>
            <a:ext cx="9040305" cy="612073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511B7D7-7085-AC92-B1E2-4E10D47933BA}"/>
              </a:ext>
            </a:extLst>
          </p:cNvPr>
          <p:cNvSpPr/>
          <p:nvPr/>
        </p:nvSpPr>
        <p:spPr>
          <a:xfrm>
            <a:off x="254524" y="3629320"/>
            <a:ext cx="8550111" cy="329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89A26EA-258E-C121-7C4F-48E0B478843F}"/>
              </a:ext>
            </a:extLst>
          </p:cNvPr>
          <p:cNvSpPr/>
          <p:nvPr/>
        </p:nvSpPr>
        <p:spPr>
          <a:xfrm>
            <a:off x="8314441" y="3591612"/>
            <a:ext cx="490194" cy="41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49E7D2F-D1AA-DE47-C1E9-C61D4206AAA0}"/>
              </a:ext>
            </a:extLst>
          </p:cNvPr>
          <p:cNvSpPr/>
          <p:nvPr/>
        </p:nvSpPr>
        <p:spPr>
          <a:xfrm>
            <a:off x="7451888" y="3582184"/>
            <a:ext cx="490194" cy="41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65B358-984E-86D2-AA0A-F4BF37C615E9}"/>
              </a:ext>
            </a:extLst>
          </p:cNvPr>
          <p:cNvSpPr/>
          <p:nvPr/>
        </p:nvSpPr>
        <p:spPr>
          <a:xfrm>
            <a:off x="6440078" y="3586898"/>
            <a:ext cx="490194" cy="41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882C3FE-E304-3695-7E12-D02F7FCC9059}"/>
              </a:ext>
            </a:extLst>
          </p:cNvPr>
          <p:cNvSpPr/>
          <p:nvPr/>
        </p:nvSpPr>
        <p:spPr>
          <a:xfrm>
            <a:off x="5428268" y="3586899"/>
            <a:ext cx="490194" cy="41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5188F349-FED3-6F25-2D1A-373D75C8DEC9}"/>
              </a:ext>
            </a:extLst>
          </p:cNvPr>
          <p:cNvSpPr/>
          <p:nvPr/>
        </p:nvSpPr>
        <p:spPr>
          <a:xfrm>
            <a:off x="4416458" y="3582184"/>
            <a:ext cx="490194" cy="41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B01FB70-931D-B373-98F6-F4CD9BA08AFC}"/>
              </a:ext>
            </a:extLst>
          </p:cNvPr>
          <p:cNvSpPr/>
          <p:nvPr/>
        </p:nvSpPr>
        <p:spPr>
          <a:xfrm>
            <a:off x="3392078" y="3582183"/>
            <a:ext cx="490194" cy="41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1C510FF-6671-85D0-51FD-44B8115995AE}"/>
              </a:ext>
            </a:extLst>
          </p:cNvPr>
          <p:cNvSpPr/>
          <p:nvPr/>
        </p:nvSpPr>
        <p:spPr>
          <a:xfrm>
            <a:off x="2348844" y="3582183"/>
            <a:ext cx="490194" cy="414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DBD3D6-EC5D-F753-FC24-CB8767B0062D}"/>
              </a:ext>
            </a:extLst>
          </p:cNvPr>
          <p:cNvSpPr txBox="1"/>
          <p:nvPr/>
        </p:nvSpPr>
        <p:spPr>
          <a:xfrm rot="16200000">
            <a:off x="8090529" y="2793555"/>
            <a:ext cx="7475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https://www.welforum.it/equita-di-genere-in-sanita-oltre-il-tetto-di-cristallo/</a:t>
            </a:r>
          </a:p>
        </p:txBody>
      </p:sp>
    </p:spTree>
    <p:extLst>
      <p:ext uri="{BB962C8B-B14F-4D97-AF65-F5344CB8AC3E}">
        <p14:creationId xmlns:p14="http://schemas.microsoft.com/office/powerpoint/2010/main" val="40962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2F04DA-C8ED-44E9-432C-1C5765D0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" y="0"/>
            <a:ext cx="8455709" cy="21176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67825B7-8BA8-8536-D551-E69A3FC6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5" y="2117682"/>
            <a:ext cx="3631646" cy="4732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28D9A01-2DE6-B6EF-FC9F-1FD6E11B2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385" y="2322992"/>
            <a:ext cx="3967993" cy="45276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5FE02E4-7711-150B-7219-07DBD1A4B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378" y="398773"/>
            <a:ext cx="4450622" cy="64519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00F3D06-77EA-3510-733B-F41729526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03" y="2516455"/>
            <a:ext cx="74580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9D11C-9B91-90F1-251F-849DC9A4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3" y="203200"/>
            <a:ext cx="10139680" cy="767542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0A8FB2-4079-1A64-05E4-4ABBFD715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02" y="970742"/>
            <a:ext cx="7117195" cy="509191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C0162EF-256B-814E-6ED1-72EE6D77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19" y="82785"/>
            <a:ext cx="11399361" cy="66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ABA3B-9113-4162-FCF8-57AE9D072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8CFD745-F0F1-9F43-F7F0-36B8F0BC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036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5EB07F6-59F6-8836-6B6C-172D892B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46"/>
          <a:stretch>
            <a:fillRect/>
          </a:stretch>
        </p:blipFill>
        <p:spPr>
          <a:xfrm>
            <a:off x="3786187" y="2003674"/>
            <a:ext cx="4619625" cy="432219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716DE98-E997-DAD0-D981-AF1D43732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00" y="0"/>
            <a:ext cx="11863599" cy="6858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7613DBE-BC46-EF10-8E69-9952A7970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48" y="0"/>
            <a:ext cx="11549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2135D6-CE78-C858-556F-BFEEDAB4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3" y="160259"/>
            <a:ext cx="5800725" cy="14478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68FD59-9B30-3B28-31FB-6D6540B2C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4" y="1788858"/>
            <a:ext cx="5807714" cy="32802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027C371-A014-AF10-4789-9C87FE24D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6624"/>
            <a:ext cx="5807714" cy="32644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FAD3474-3919-ED7C-BA4B-AA402593A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13962"/>
            <a:ext cx="5807714" cy="3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060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349</TotalTime>
  <Words>228</Words>
  <Application>Microsoft Office PowerPoint</Application>
  <PresentationFormat>Widescreen</PresentationFormat>
  <Paragraphs>16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RetrospectVTI</vt:lpstr>
      <vt:lpstr>FORMAZIONE CHIRURGICA: DIFFERENZE TRA UOMINI E DONNE?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Results</vt:lpstr>
      <vt:lpstr>Presentazione standard di PowerPoint</vt:lpstr>
      <vt:lpstr>Presentazione standard di PowerPoint</vt:lpstr>
      <vt:lpstr>Presentazione standard di PowerPoint</vt:lpstr>
      <vt:lpstr>Grazie dell’attenzione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FRANCESCO PERRONE</cp:lastModifiedBy>
  <cp:revision>43</cp:revision>
  <dcterms:created xsi:type="dcterms:W3CDTF">2022-02-27T17:36:31Z</dcterms:created>
  <dcterms:modified xsi:type="dcterms:W3CDTF">2025-10-26T19:58:38Z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